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322" r:id="rId2"/>
    <p:sldId id="395" r:id="rId3"/>
    <p:sldId id="364" r:id="rId4"/>
    <p:sldId id="384" r:id="rId5"/>
    <p:sldId id="385" r:id="rId6"/>
    <p:sldId id="386" r:id="rId7"/>
    <p:sldId id="367" r:id="rId8"/>
    <p:sldId id="368" r:id="rId9"/>
    <p:sldId id="387" r:id="rId10"/>
    <p:sldId id="370" r:id="rId11"/>
    <p:sldId id="388" r:id="rId12"/>
    <p:sldId id="389" r:id="rId13"/>
    <p:sldId id="369" r:id="rId14"/>
    <p:sldId id="390" r:id="rId15"/>
    <p:sldId id="371" r:id="rId16"/>
    <p:sldId id="391" r:id="rId17"/>
    <p:sldId id="372" r:id="rId18"/>
    <p:sldId id="373" r:id="rId19"/>
    <p:sldId id="374" r:id="rId20"/>
    <p:sldId id="392" r:id="rId21"/>
    <p:sldId id="375" r:id="rId22"/>
    <p:sldId id="393" r:id="rId23"/>
    <p:sldId id="376" r:id="rId24"/>
    <p:sldId id="383" r:id="rId25"/>
    <p:sldId id="380" r:id="rId26"/>
    <p:sldId id="381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5"/>
            <p14:sldId id="364"/>
            <p14:sldId id="384"/>
            <p14:sldId id="385"/>
            <p14:sldId id="386"/>
            <p14:sldId id="367"/>
            <p14:sldId id="368"/>
            <p14:sldId id="387"/>
            <p14:sldId id="370"/>
            <p14:sldId id="388"/>
            <p14:sldId id="389"/>
            <p14:sldId id="369"/>
            <p14:sldId id="390"/>
            <p14:sldId id="371"/>
            <p14:sldId id="391"/>
            <p14:sldId id="372"/>
            <p14:sldId id="373"/>
            <p14:sldId id="374"/>
            <p14:sldId id="392"/>
            <p14:sldId id="375"/>
            <p14:sldId id="393"/>
            <p14:sldId id="376"/>
            <p14:sldId id="383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5B5B"/>
    <a:srgbClr val="669900"/>
    <a:srgbClr val="8BB0CF"/>
    <a:srgbClr val="7AA5C8"/>
    <a:srgbClr val="42739C"/>
    <a:srgbClr val="FFFF66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346" autoAdjust="0"/>
  </p:normalViewPr>
  <p:slideViewPr>
    <p:cSldViewPr>
      <p:cViewPr varScale="1">
        <p:scale>
          <a:sx n="119" d="100"/>
          <a:sy n="119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9005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-2 </a:t>
            </a:r>
            <a:r>
              <a:rPr lang="en-US" altLang="ko-KR" dirty="0"/>
              <a:t>[]</a:t>
            </a:r>
            <a:r>
              <a:rPr lang="ko-KR" altLang="en-US" dirty="0"/>
              <a:t>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8085" y="1772816"/>
            <a:ext cx="496855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plots = [20, 5, 8, 15, 20];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원소 </a:t>
            </a:r>
            <a:r>
              <a:rPr lang="en-US" altLang="ko-KR" sz="1400" dirty="0"/>
              <a:t>5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배열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/>
              <a:t>plots = [20, 5, 8, 15, 20</a:t>
            </a:r>
            <a:r>
              <a:rPr lang="en-US" altLang="ko-KR" sz="1400" dirty="0" smtClean="0"/>
              <a:t>]&lt;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size = plots[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 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plots </a:t>
            </a:r>
            <a:r>
              <a:rPr lang="ko-KR" altLang="en-US" sz="1400" dirty="0" smtClean="0"/>
              <a:t>배열의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번째 원소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while(size&gt;0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("*");</a:t>
            </a:r>
          </a:p>
          <a:p>
            <a:pPr defTabSz="180000"/>
            <a:r>
              <a:rPr lang="en-US" altLang="ko-KR" sz="1400" dirty="0" smtClean="0"/>
              <a:t>			size-</a:t>
            </a:r>
            <a:r>
              <a:rPr lang="en-US" altLang="ko-KR" sz="1400" dirty="0"/>
              <a:t>-;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(plots[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45188"/>
            <a:ext cx="3171979" cy="38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초기 값을 가진 배열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r>
              <a:rPr lang="ko-KR" altLang="en-US" sz="2000" dirty="0" smtClean="0"/>
              <a:t>초기화되지 않은 배열 생성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일정 크기의 </a:t>
            </a:r>
            <a:r>
              <a:rPr lang="ko-KR" altLang="en-US" sz="1800" dirty="0" smtClean="0"/>
              <a:t>배열 생성 </a:t>
            </a:r>
            <a:r>
              <a:rPr lang="ko-KR" altLang="en-US" sz="1800" dirty="0"/>
              <a:t>후 나중에 </a:t>
            </a:r>
            <a:r>
              <a:rPr lang="ko-KR" altLang="en-US" sz="1800" dirty="0" smtClean="0"/>
              <a:t>원소 값 </a:t>
            </a:r>
            <a:r>
              <a:rPr lang="ko-KR" altLang="en-US" sz="1800" dirty="0"/>
              <a:t>저장</a:t>
            </a:r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빈 배열 생성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1851825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320729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8" y="3699029"/>
            <a:ext cx="554461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5691527"/>
            <a:ext cx="55447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6318" y="6093296"/>
            <a:ext cx="55419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4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크기 </a:t>
            </a:r>
            <a:r>
              <a:rPr lang="en-US" altLang="ko-KR" dirty="0" smtClean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읽기 전용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16832"/>
            <a:ext cx="58143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new Array(“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3645024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= 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length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읽기 전용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6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-3 </a:t>
            </a:r>
            <a:r>
              <a:rPr lang="en-US" altLang="ko-KR" dirty="0"/>
              <a:t>Array </a:t>
            </a:r>
            <a:r>
              <a:rPr lang="ko-KR" altLang="en-US" dirty="0"/>
              <a:t>객체로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5881" y="1484784"/>
            <a:ext cx="568863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degrees = new Array();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배열 생성</a:t>
            </a:r>
          </a:p>
          <a:p>
            <a:pPr defTabSz="180000"/>
            <a:r>
              <a:rPr lang="en-US" altLang="ko-KR" sz="1400" dirty="0" smtClean="0"/>
              <a:t>	degrees[0</a:t>
            </a:r>
            <a:r>
              <a:rPr lang="en-US" altLang="ko-KR" sz="1400" dirty="0"/>
              <a:t>] = 15.1;</a:t>
            </a:r>
          </a:p>
          <a:p>
            <a:pPr defTabSz="180000"/>
            <a:r>
              <a:rPr lang="en-US" altLang="ko-KR" sz="1400" dirty="0" smtClean="0"/>
              <a:t>	degrees[1</a:t>
            </a:r>
            <a:r>
              <a:rPr lang="en-US" altLang="ko-KR" sz="1400" dirty="0"/>
              <a:t>] = 15.4; </a:t>
            </a:r>
          </a:p>
          <a:p>
            <a:pPr defTabSz="180000"/>
            <a:r>
              <a:rPr lang="en-US" altLang="ko-KR" sz="1400" dirty="0" smtClean="0"/>
              <a:t>	degrees[2</a:t>
            </a:r>
            <a:r>
              <a:rPr lang="en-US" altLang="ko-KR" sz="1400" dirty="0"/>
              <a:t>] = 16.1;</a:t>
            </a:r>
          </a:p>
          <a:p>
            <a:pPr defTabSz="180000"/>
            <a:r>
              <a:rPr lang="en-US" altLang="ko-KR" sz="1400" dirty="0" smtClean="0"/>
              <a:t>	degrees[3</a:t>
            </a:r>
            <a:r>
              <a:rPr lang="en-US" altLang="ko-KR" sz="1400" dirty="0"/>
              <a:t>] = 17.5; </a:t>
            </a:r>
          </a:p>
          <a:p>
            <a:pPr defTabSz="180000"/>
            <a:r>
              <a:rPr lang="en-US" altLang="ko-KR" sz="1400" dirty="0" smtClean="0"/>
              <a:t>	degrees[4</a:t>
            </a:r>
            <a:r>
              <a:rPr lang="en-US" altLang="ko-KR" sz="1400" dirty="0"/>
              <a:t>] = 19.2;</a:t>
            </a:r>
          </a:p>
          <a:p>
            <a:pPr defTabSz="180000"/>
            <a:r>
              <a:rPr lang="en-US" altLang="ko-KR" sz="1400" dirty="0" smtClean="0"/>
              <a:t>	degrees[5</a:t>
            </a:r>
            <a:r>
              <a:rPr lang="en-US" altLang="ko-KR" sz="1400" dirty="0"/>
              <a:t>] = 21.4;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 = 0; </a:t>
            </a:r>
          </a:p>
          <a:p>
            <a:pPr defTabSz="180000"/>
            <a:r>
              <a:rPr lang="en-US" altLang="ko-KR" sz="1400" b="1" dirty="0" smtClean="0"/>
              <a:t>	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=0</a:t>
            </a:r>
            <a:r>
              <a:rPr lang="en-US" altLang="ko-KR" sz="1400" b="1" dirty="0"/>
              <a:t>;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sum </a:t>
            </a:r>
            <a:r>
              <a:rPr lang="en-US" altLang="ko-KR" sz="1400" b="1" dirty="0"/>
              <a:t>+= degrees[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평균 온도는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sum/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805264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</a:t>
            </a:r>
            <a:r>
              <a:rPr lang="en-US" altLang="ko-KR" sz="1000" dirty="0" smtClean="0"/>
              <a:t>degrees</a:t>
            </a:r>
            <a:r>
              <a:rPr lang="ko-KR" altLang="en-US" sz="1000" dirty="0" smtClean="0"/>
              <a:t>의 크기</a:t>
            </a:r>
            <a:r>
              <a:rPr lang="en-US" altLang="ko-KR" sz="1000" dirty="0" smtClean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382396" y="4444920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크기만큼 루프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27" y="2414331"/>
            <a:ext cx="2976273" cy="24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2000" dirty="0" smtClean="0"/>
              <a:t>배열은 </a:t>
            </a:r>
            <a:r>
              <a:rPr lang="en-US" altLang="ko-KR" sz="2000" dirty="0" smtClean="0"/>
              <a:t>Array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[]</a:t>
            </a:r>
            <a:r>
              <a:rPr lang="ko-KR" altLang="en-US" sz="1800" dirty="0" smtClean="0"/>
              <a:t>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생성해도 </a:t>
            </a:r>
            <a:r>
              <a:rPr lang="en-US" altLang="ko-KR" sz="1800" dirty="0" smtClean="0"/>
              <a:t>Array </a:t>
            </a:r>
            <a:r>
              <a:rPr lang="ko-KR" altLang="en-US" sz="1800" dirty="0" smtClean="0"/>
              <a:t>객체로 다루어짐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배열에 여러 타입의 데이터 섞여 저장 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608" y="2996952"/>
            <a:ext cx="61206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any = new Array(5);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any[3]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7389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–4 </a:t>
            </a:r>
            <a:r>
              <a:rPr lang="en-US" altLang="ko-KR" dirty="0"/>
              <a:t>Array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004812"/>
            <a:ext cx="4392488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 err="1"/>
              <a:t>pr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msg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arr</a:t>
            </a:r>
            <a:r>
              <a:rPr lang="en-US" altLang="ko-KR" sz="900" b="1" dirty="0"/>
              <a:t>) </a:t>
            </a:r>
            <a:r>
              <a:rPr lang="en-US" altLang="ko-KR" sz="900" b="1" dirty="0" smtClean="0"/>
              <a:t>{ 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msg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arr.toString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 smtClean="0"/>
              <a:t>&gt;"); }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 = new Array("</a:t>
            </a:r>
            <a:r>
              <a:rPr lang="ko-KR" altLang="en-US" sz="900" b="1" dirty="0"/>
              <a:t>황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김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이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b = new Array("</a:t>
            </a:r>
            <a:r>
              <a:rPr lang="ko-KR" altLang="en-US" sz="900" b="1" dirty="0"/>
              <a:t>박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c;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a = ", a);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b = ", b);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a.concat</a:t>
            </a:r>
            <a:r>
              <a:rPr lang="en-US" altLang="ko-KR" sz="900" b="1" dirty="0"/>
              <a:t>(b); </a:t>
            </a:r>
            <a:r>
              <a:rPr lang="en-US" altLang="ko-KR" sz="900" dirty="0"/>
              <a:t>// c</a:t>
            </a:r>
            <a:r>
              <a:rPr lang="ko-KR" altLang="en-US" sz="900" dirty="0"/>
              <a:t>는 </a:t>
            </a:r>
            <a:r>
              <a:rPr lang="en-US" altLang="ko-KR" sz="900" dirty="0"/>
              <a:t>a</a:t>
            </a:r>
            <a:r>
              <a:rPr lang="ko-KR" altLang="en-US" sz="900" dirty="0"/>
              <a:t>와 </a:t>
            </a:r>
            <a:r>
              <a:rPr lang="en-US" altLang="ko-KR" sz="900" dirty="0"/>
              <a:t>b</a:t>
            </a:r>
            <a:r>
              <a:rPr lang="ko-KR" altLang="en-US" sz="900" dirty="0"/>
              <a:t>를 연결한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a.join</a:t>
            </a:r>
            <a:r>
              <a:rPr lang="en-US" altLang="ko-KR" sz="900" b="1" dirty="0"/>
              <a:t>("##"); </a:t>
            </a:r>
            <a:r>
              <a:rPr lang="en-US" altLang="ko-KR" sz="900" dirty="0"/>
              <a:t>// c</a:t>
            </a:r>
            <a:r>
              <a:rPr lang="ko-KR" altLang="en-US" sz="900" dirty="0"/>
              <a:t>는 배열 </a:t>
            </a:r>
            <a:r>
              <a:rPr lang="en-US" altLang="ko-KR" sz="900" dirty="0"/>
              <a:t>a</a:t>
            </a:r>
            <a:r>
              <a:rPr lang="ko-KR" altLang="en-US" sz="900" dirty="0"/>
              <a:t>를 연결한 문자열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a.reverse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</a:t>
            </a:r>
            <a:r>
              <a:rPr lang="ko-KR" altLang="en-US" sz="900" dirty="0"/>
              <a:t>로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a.slice</a:t>
            </a:r>
            <a:r>
              <a:rPr lang="en-US" altLang="ko-KR" sz="900" b="1" dirty="0"/>
              <a:t>(1, 2); </a:t>
            </a:r>
            <a:r>
              <a:rPr lang="en-US" altLang="ko-KR" sz="900" dirty="0"/>
              <a:t>// c</a:t>
            </a:r>
            <a:r>
              <a:rPr lang="ko-KR" altLang="en-US" sz="900" dirty="0"/>
              <a:t>는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a.sort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</a:t>
            </a:r>
            <a:r>
              <a:rPr lang="ko-KR" altLang="en-US" sz="900" dirty="0"/>
              <a:t>는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a.toString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toString</a:t>
            </a:r>
            <a:r>
              <a:rPr lang="en-US" altLang="ko-KR" sz="900" dirty="0"/>
              <a:t>()</a:t>
            </a:r>
            <a:r>
              <a:rPr lang="ko-KR" altLang="en-US" sz="900" dirty="0"/>
              <a:t>은 원소 사이에 </a:t>
            </a:r>
            <a:r>
              <a:rPr lang="en-US" altLang="ko-KR" sz="900" dirty="0"/>
              <a:t>","</a:t>
            </a:r>
            <a:r>
              <a:rPr lang="ko-KR" altLang="en-US" sz="900" dirty="0"/>
              <a:t>를 넣어  문자열 생성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</a:t>
            </a:r>
            <a:r>
              <a:rPr lang="en-US" altLang="ko-KR" sz="900" dirty="0" err="1"/>
              <a:t>a.toString</a:t>
            </a:r>
            <a:r>
              <a:rPr lang="en-US" altLang="ko-KR" sz="900" dirty="0"/>
              <a:t>() : </a:t>
            </a:r>
            <a:r>
              <a:rPr lang="en-US" altLang="ko-KR" sz="900" dirty="0" smtClean="0"/>
              <a:t>" + </a:t>
            </a:r>
            <a:r>
              <a:rPr lang="en-US" altLang="ko-KR" sz="900" dirty="0"/>
              <a:t>c); // c </a:t>
            </a:r>
            <a:r>
              <a:rPr lang="ko-KR" altLang="en-US" sz="900" dirty="0"/>
              <a:t>는 </a:t>
            </a:r>
            <a:r>
              <a:rPr lang="ko-KR" altLang="en-US" sz="900" dirty="0" smtClean="0"/>
              <a:t>문자열</a:t>
            </a:r>
            <a:endParaRPr lang="en-US" altLang="ko-KR" sz="900" dirty="0" smtClean="0"/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16832"/>
            <a:ext cx="2769149" cy="4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정보를 담는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시간 정보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학기 </a:t>
            </a:r>
            <a:r>
              <a:rPr lang="ko-KR" altLang="en-US" dirty="0" smtClean="0"/>
              <a:t>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</a:t>
            </a:r>
            <a:r>
              <a:rPr lang="ko-KR" altLang="en-US" dirty="0" smtClean="0"/>
              <a:t>날짜 기억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 활용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564904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초기화된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9024" y="3335892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4983" y="4581128"/>
            <a:ext cx="6972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–5 </a:t>
            </a:r>
            <a:r>
              <a:rPr lang="en-US" altLang="ko-KR" dirty="0"/>
              <a:t>Date </a:t>
            </a:r>
            <a:r>
              <a:rPr lang="ko-KR" altLang="en-US" dirty="0"/>
              <a:t>객체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556792"/>
            <a:ext cx="482453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dirty="0"/>
              <a:t>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 smtClean="0"/>
              <a:t>()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next = </a:t>
            </a:r>
            <a:r>
              <a:rPr lang="en-US" altLang="ko-KR" sz="1200" b="1" dirty="0"/>
              <a:t>new Date(2017, 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 smtClean="0"/>
              <a:t>월</a:t>
            </a:r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("</a:t>
            </a:r>
            <a:r>
              <a:rPr lang="en-US" altLang="ko-KR" sz="1200" dirty="0" err="1" smtClean="0"/>
              <a:t>next.toLocaleString</a:t>
            </a:r>
            <a:r>
              <a:rPr lang="en-US" altLang="ko-KR" sz="1200" dirty="0"/>
              <a:t>() : "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b="1" dirty="0" err="1" smtClean="0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44824"/>
            <a:ext cx="23595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–6 </a:t>
            </a:r>
            <a:r>
              <a:rPr lang="ko-KR" altLang="en-US" dirty="0"/>
              <a:t>방문 시간에 따라 변하는 배경색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261" y="1556792"/>
            <a:ext cx="568863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방문 시간에 따라 변하는 배경색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페이지 방문 초시간이  짝수이면 </a:t>
            </a:r>
            <a:r>
              <a:rPr lang="en-US" altLang="ko-KR" sz="1200" dirty="0"/>
              <a:t>violet, </a:t>
            </a:r>
            <a:r>
              <a:rPr lang="ko-KR" altLang="en-US" sz="1200" dirty="0"/>
              <a:t>홀수이면 </a:t>
            </a:r>
            <a:r>
              <a:rPr lang="en-US" altLang="ko-KR" sz="1200" dirty="0" err="1"/>
              <a:t>lightskyblue</a:t>
            </a:r>
            <a:r>
              <a:rPr lang="en-US" altLang="ko-KR" sz="1200" dirty="0"/>
              <a:t> </a:t>
            </a:r>
            <a:r>
              <a:rPr lang="ko-KR" altLang="en-US" sz="1200" dirty="0"/>
              <a:t>배경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current </a:t>
            </a:r>
            <a:r>
              <a:rPr lang="en-US" altLang="ko-KR" sz="1200" b="1" dirty="0"/>
              <a:t>= new Date(); 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</a:t>
            </a:r>
            <a:r>
              <a:rPr lang="ko-KR" altLang="en-US" sz="1200" dirty="0" smtClean="0"/>
              <a:t>시간을 </a:t>
            </a:r>
            <a:r>
              <a:rPr lang="ko-KR" altLang="en-US" sz="1200" dirty="0"/>
              <a:t>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current.getSeconds</a:t>
            </a:r>
            <a:r>
              <a:rPr lang="en-US" altLang="ko-KR" sz="1200" b="1" dirty="0"/>
              <a:t>() % 2</a:t>
            </a:r>
            <a:r>
              <a:rPr lang="en-US" altLang="ko-KR" sz="1200" dirty="0"/>
              <a:t> == 0)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"violet";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en-US" altLang="ko-KR" sz="1200" b="1" dirty="0" err="1"/>
              <a:t>lightskyblue</a:t>
            </a:r>
            <a:r>
              <a:rPr lang="en-US" altLang="ko-KR" sz="1200" b="1" dirty="0"/>
              <a:t>";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current.getHours</a:t>
            </a:r>
            <a:r>
              <a:rPr lang="en-US" altLang="ko-KR" sz="1200" dirty="0"/>
              <a:t>(), "</a:t>
            </a:r>
            <a:r>
              <a:rPr lang="ko-KR" altLang="en-US" sz="1200" dirty="0"/>
              <a:t>시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current.getMinutes</a:t>
            </a:r>
            <a:r>
              <a:rPr lang="en-US" altLang="ko-KR" sz="1200" dirty="0"/>
              <a:t>(), "</a:t>
            </a:r>
            <a:r>
              <a:rPr lang="ko-KR" altLang="en-US" sz="1200" dirty="0"/>
              <a:t>분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current.getSeconds</a:t>
            </a:r>
            <a:r>
              <a:rPr lang="en-US" altLang="ko-KR" sz="1200" dirty="0"/>
              <a:t>(),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149080"/>
            <a:ext cx="2388794" cy="2376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628843"/>
            <a:ext cx="2388837" cy="237626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380312" y="6021288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89552" y="3520452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ko-KR" altLang="en-US" dirty="0" smtClean="0"/>
              <a:t>문자열을 담기 위한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String  </a:t>
            </a:r>
            <a:r>
              <a:rPr lang="ko-KR" altLang="en-US" dirty="0" smtClean="0"/>
              <a:t>객체는 일단 생성되면 수정 불가능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48833" y="4736177"/>
            <a:ext cx="6895592" cy="1026694"/>
            <a:chOff x="1348833" y="4736177"/>
            <a:chExt cx="6895592" cy="102669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hello = new String(“Hello”);</a:t>
              </a:r>
            </a:p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 smtClean="0"/>
                <a:t>”);</a:t>
              </a:r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</a:t>
              </a:r>
              <a:r>
                <a:rPr lang="ko-KR" altLang="en-US" sz="1400" dirty="0" smtClean="0"/>
                <a:t>없음</a:t>
              </a:r>
              <a:endParaRPr lang="ko-KR" altLang="en-US" sz="14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25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</a:t>
              </a:r>
              <a:r>
                <a:rPr lang="en-US" altLang="ko-KR" sz="1200" dirty="0" err="1" smtClean="0"/>
                <a:t>HelloJavascript</a:t>
              </a:r>
              <a:r>
                <a:rPr lang="en-US" altLang="ko-KR" sz="1200" dirty="0" smtClean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res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48833" y="2117759"/>
            <a:ext cx="5990458" cy="1602175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</a:t>
              </a:r>
              <a:r>
                <a:rPr lang="ko-KR" altLang="en-US" sz="1400" dirty="0" smtClean="0"/>
                <a:t>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 smtClean="0"/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new String(“</a:t>
              </a:r>
              <a:r>
                <a:rPr lang="en-US" altLang="ko-KR" sz="1400" dirty="0" smtClean="0"/>
                <a:t>Hello”);</a:t>
              </a:r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</a:t>
              </a:r>
              <a:r>
                <a:rPr lang="en-US" altLang="ko-KR" sz="1400" dirty="0" smtClean="0"/>
                <a:t>“</a:t>
              </a:r>
              <a:r>
                <a:rPr lang="en-US" altLang="ko-KR" sz="1400" dirty="0"/>
                <a:t>Hello</a:t>
              </a:r>
              <a:r>
                <a:rPr lang="en-US" altLang="ko-KR" sz="1400" dirty="0" smtClean="0"/>
                <a:t>”;</a:t>
              </a:r>
              <a:endParaRPr lang="en-US" altLang="ko-KR" sz="14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객체의 기본 개념을 간단히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브라우저가 제공하는 기본 객체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코어 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배열을 만들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Array </a:t>
            </a:r>
            <a:r>
              <a:rPr lang="ko-KR" altLang="en-US" dirty="0" smtClean="0"/>
              <a:t>객체를 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만들고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Math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읽기 전용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 </a:t>
            </a:r>
            <a:r>
              <a:rPr lang="ko-KR" altLang="en-US" dirty="0"/>
              <a:t>연산자를 사용하여 각 </a:t>
            </a:r>
            <a:r>
              <a:rPr lang="ko-KR" altLang="en-US" dirty="0" smtClean="0"/>
              <a:t>문자 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7687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String(“Hello”);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every = “Boy and Girl”; 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4290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 = hello[0];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9" y="1412775"/>
            <a:ext cx="2721136" cy="5293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–7 </a:t>
            </a:r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6610" y="1196901"/>
            <a:ext cx="45720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a </a:t>
            </a:r>
            <a:r>
              <a:rPr lang="en-US" altLang="ko-KR" sz="1100" b="1" dirty="0"/>
              <a:t>= new String("Boys and Girls");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b </a:t>
            </a:r>
            <a:r>
              <a:rPr lang="en-US" altLang="ko-KR" sz="1100" b="1" dirty="0"/>
              <a:t>= </a:t>
            </a:r>
            <a:r>
              <a:rPr lang="en-US" altLang="ko-KR" sz="1100" b="1" dirty="0" smtClean="0"/>
              <a:t>"!!";</a:t>
            </a:r>
            <a:endParaRPr lang="en-US" altLang="ko-KR" sz="1100" b="1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var</a:t>
            </a:r>
            <a:r>
              <a:rPr lang="en-US" altLang="ko-KR" sz="1100" dirty="0"/>
              <a:t>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for(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it-IT" altLang="ko-KR" sz="1100" dirty="0" smtClean="0"/>
              <a:t>	document.write</a:t>
            </a:r>
            <a:r>
              <a:rPr lang="it-IT" altLang="ko-KR" sz="1100" dirty="0"/>
              <a:t>("sub" + i + "=" + sub[i] + "&lt;br&gt;");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&lt;/script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745145" y="3161318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a.charAt</a:t>
            </a:r>
            <a:r>
              <a:rPr lang="en-US" altLang="ko-KR" sz="1000" dirty="0" smtClean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63196" y="351369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a.indexOf</a:t>
            </a:r>
            <a:r>
              <a:rPr lang="en-US" altLang="ko-KR" sz="1000" dirty="0" smtClean="0"/>
              <a:t>(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s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3951501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a.slice</a:t>
            </a:r>
            <a:r>
              <a:rPr lang="en-US" altLang="ko-KR" sz="1000" dirty="0" smtClean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</a:t>
            </a:r>
            <a:r>
              <a:rPr lang="ko-KR" altLang="en-US" smtClean="0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Math</a:t>
            </a:r>
          </a:p>
          <a:p>
            <a:pPr lvl="1"/>
            <a:r>
              <a:rPr lang="ko-KR" altLang="en-US" dirty="0" smtClean="0"/>
              <a:t>수학 계산을 위한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Math()</a:t>
            </a:r>
            <a:r>
              <a:rPr lang="ko-KR" altLang="en-US" dirty="0" smtClean="0"/>
              <a:t>로 객체 생성하지 않고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Math.random</a:t>
            </a:r>
            <a:r>
              <a:rPr lang="en-US" altLang="ko-KR" dirty="0" smtClean="0"/>
              <a:t>() : 0~1</a:t>
            </a:r>
            <a:r>
              <a:rPr lang="ko-KR" altLang="en-US" dirty="0" smtClean="0"/>
              <a:t>보다 작은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실수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Math.floor</a:t>
            </a:r>
            <a:r>
              <a:rPr lang="en-US" altLang="ko-KR" dirty="0" smtClean="0"/>
              <a:t>(m)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소수점 이하를 제거한 정수 리턴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636912"/>
            <a:ext cx="5094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564285"/>
            <a:ext cx="72728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++)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–8 Math</a:t>
            </a:r>
            <a:r>
              <a:rPr lang="ko-KR" altLang="en-US" dirty="0" smtClean="0"/>
              <a:t>를 이용한 구구단 연습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01870596-DAFA-46D2-82A7-2B6B5F8E0EA4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1340768"/>
            <a:ext cx="4242963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script&gt;</a:t>
            </a:r>
          </a:p>
          <a:p>
            <a:pPr defTabSz="180000"/>
            <a:r>
              <a:rPr lang="en-US" altLang="ko-KR" sz="1100" b="1" dirty="0" smtClean="0"/>
              <a:t>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80000"/>
            <a:r>
              <a:rPr lang="en-US" altLang="ko-KR" sz="1100" b="1" dirty="0" smtClean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구구단 문제 생성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80000"/>
            <a:r>
              <a:rPr lang="en-US" altLang="ko-KR" sz="1100" b="1" dirty="0" smtClean="0"/>
              <a:t>	if(user </a:t>
            </a:r>
            <a:r>
              <a:rPr lang="en-US" altLang="ko-KR" sz="1100" b="1" dirty="0"/>
              <a:t>== null) { // </a:t>
            </a:r>
            <a:r>
              <a:rPr lang="ko-KR" altLang="en-US" sz="1100" b="1" dirty="0"/>
              <a:t>취소 버튼이 클릭된 경우 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b="1" dirty="0" smtClean="0"/>
              <a:t>	else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eval</a:t>
            </a:r>
            <a:r>
              <a:rPr lang="en-US" altLang="ko-KR" sz="1100" b="1" dirty="0"/>
              <a:t>(ques); // </a:t>
            </a:r>
            <a:r>
              <a:rPr lang="ko-KR" altLang="en-US" sz="1100" b="1" dirty="0"/>
              <a:t>구구단 정답 계산</a:t>
            </a:r>
          </a:p>
          <a:p>
            <a:pPr defTabSz="180000"/>
            <a:r>
              <a:rPr lang="en-US" altLang="ko-KR" sz="1100" b="1" dirty="0" smtClean="0"/>
              <a:t>		if(</a:t>
            </a:r>
            <a:r>
              <a:rPr lang="en-US" altLang="ko-KR" sz="1100" b="1" dirty="0" err="1" smtClean="0"/>
              <a:t>ans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user) // </a:t>
            </a:r>
            <a:r>
              <a:rPr lang="ko-KR" altLang="en-US" sz="1100" b="1" dirty="0"/>
              <a:t>정답과 사용자 입력 비교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b="1" dirty="0" smtClean="0"/>
              <a:t>		else 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(ques </a:t>
            </a:r>
            <a:r>
              <a:rPr lang="en-US" altLang="ko-KR" sz="1100" dirty="0"/>
              <a:t>+ "=" + "&lt;strong&gt;" + </a:t>
            </a:r>
            <a:r>
              <a:rPr lang="en-US" altLang="ko-KR" sz="1100" dirty="0" err="1" smtClean="0"/>
              <a:t>ans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	 </a:t>
            </a:r>
            <a:r>
              <a:rPr lang="en-US" altLang="ko-KR" sz="1100" dirty="0"/>
              <a:t>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4048" y="1700808"/>
            <a:ext cx="3596217" cy="1826871"/>
            <a:chOff x="4387361" y="1623051"/>
            <a:chExt cx="4860976" cy="2552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361" y="1641969"/>
              <a:ext cx="2085975" cy="25241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562" y="1623051"/>
              <a:ext cx="2771775" cy="25527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17032"/>
            <a:ext cx="2808312" cy="22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객체 만들기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사용자가 새로운 </a:t>
            </a:r>
            <a:r>
              <a:rPr lang="ko-KR" altLang="en-US" sz="2000" dirty="0"/>
              <a:t>타입의 </a:t>
            </a:r>
            <a:r>
              <a:rPr lang="ko-KR" altLang="en-US" sz="2000" dirty="0" smtClean="0"/>
              <a:t>객체 작성 가능</a:t>
            </a:r>
            <a:endParaRPr lang="en-US" altLang="ko-KR" sz="2000" dirty="0" smtClean="0"/>
          </a:p>
          <a:p>
            <a:r>
              <a:rPr lang="ko-KR" altLang="en-US" sz="2000" dirty="0" smtClean="0"/>
              <a:t>새로운 타입의 객체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만드는 </a:t>
            </a:r>
            <a:r>
              <a:rPr lang="en-US" altLang="ko-KR" sz="2000" dirty="0" smtClean="0"/>
              <a:t>2 </a:t>
            </a:r>
            <a:r>
              <a:rPr lang="ko-KR" altLang="en-US" sz="2000" dirty="0" smtClean="0"/>
              <a:t>가지 방법만 소개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new </a:t>
            </a:r>
            <a:r>
              <a:rPr lang="en-US" altLang="ko-KR" sz="1800" dirty="0"/>
              <a:t>Object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1"/>
            <a:r>
              <a:rPr lang="ko-KR" altLang="en-US" sz="1800" dirty="0" err="1"/>
              <a:t>리터럴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표기법 이용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은행 계좌를 표현하는 </a:t>
            </a:r>
            <a:r>
              <a:rPr lang="en-US" altLang="ko-KR" sz="2000" dirty="0" smtClean="0"/>
              <a:t>account </a:t>
            </a:r>
            <a:r>
              <a:rPr lang="ko-KR" altLang="en-US" sz="2000" dirty="0" smtClean="0"/>
              <a:t>객체</a:t>
            </a:r>
            <a:endParaRPr lang="ko-KR" altLang="en-US" sz="20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619672" y="3717032"/>
            <a:ext cx="4865893" cy="2323601"/>
            <a:chOff x="2699792" y="2276872"/>
            <a:chExt cx="4865893" cy="2323601"/>
          </a:xfrm>
        </p:grpSpPr>
        <p:sp>
          <p:nvSpPr>
            <p:cNvPr id="6" name="타원 5"/>
            <p:cNvSpPr/>
            <p:nvPr/>
          </p:nvSpPr>
          <p:spPr>
            <a:xfrm>
              <a:off x="2699792" y="2276872"/>
              <a:ext cx="3312368" cy="23236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 rot="2106326">
              <a:off x="2750611" y="3574018"/>
              <a:ext cx="1066603" cy="382526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deposit()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61570" y="4035462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withdraw()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0909" y="331657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자바스크립트 객체 </a:t>
              </a:r>
              <a:endParaRPr lang="en-US" altLang="ko-KR" sz="1200" dirty="0" smtClean="0"/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account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11757" y="287685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프로퍼티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0198" y="376528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메소</a:t>
              </a:r>
              <a:r>
                <a:rPr lang="ko-KR" altLang="en-US" sz="1200" dirty="0" err="1">
                  <a:solidFill>
                    <a:srgbClr val="C00000"/>
                  </a:solidFill>
                </a:rPr>
                <a:t>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6355" y="2817587"/>
              <a:ext cx="788518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code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353" y="3159267"/>
              <a:ext cx="788519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balance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7172" y="2476037"/>
              <a:ext cx="615574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owner</a:t>
              </a:r>
              <a:endParaRPr lang="ko-KR" alt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45205" y="282952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“111”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45204" y="317120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35000</a:t>
              </a:r>
              <a:endParaRPr lang="ko-KR" alt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6022" y="2487973"/>
              <a:ext cx="787458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</a:t>
              </a:r>
              <a:r>
                <a:rPr lang="ko-KR" altLang="en-US" sz="1050" dirty="0" smtClean="0"/>
                <a:t>황기태</a:t>
              </a:r>
              <a:r>
                <a:rPr lang="en-US" altLang="ko-KR" sz="1050" dirty="0" smtClean="0"/>
                <a:t>”</a:t>
              </a:r>
              <a:endParaRPr lang="ko-KR" altLang="en-US" sz="1050" dirty="0"/>
            </a:p>
          </p:txBody>
        </p:sp>
        <p:sp>
          <p:nvSpPr>
            <p:cNvPr id="16" name="타원 15"/>
            <p:cNvSpPr/>
            <p:nvPr/>
          </p:nvSpPr>
          <p:spPr>
            <a:xfrm rot="19331601">
              <a:off x="4934386" y="3559577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inquiry()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7-9 </a:t>
            </a:r>
            <a:r>
              <a:rPr lang="en-US" altLang="ko-KR" dirty="0"/>
              <a:t>new Object()</a:t>
            </a:r>
            <a:r>
              <a:rPr lang="ko-KR" altLang="en-US" dirty="0"/>
              <a:t>로 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488" y="1412776"/>
            <a:ext cx="4898504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사용할 </a:t>
            </a:r>
            <a:r>
              <a:rPr lang="en-US" altLang="ko-KR" sz="900" dirty="0"/>
              <a:t>3 </a:t>
            </a:r>
            <a:r>
              <a:rPr lang="ko-KR" altLang="en-US" sz="900" dirty="0"/>
              <a:t>개의 함수 작성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smtClean="0"/>
              <a:t>function </a:t>
            </a:r>
            <a:r>
              <a:rPr lang="en-US" altLang="ko-KR" sz="900" b="1" dirty="0"/>
              <a:t>inquiry()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</a:t>
            </a:r>
            <a:r>
              <a:rPr lang="en-US" altLang="ko-KR" sz="900" dirty="0"/>
              <a:t>} 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deposit(money)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  <a:r>
              <a:rPr lang="en-US" altLang="ko-KR" sz="900" dirty="0"/>
              <a:t>//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withdraw(money)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dirty="0" smtClean="0"/>
              <a:t>// </a:t>
            </a:r>
            <a:r>
              <a:rPr lang="en-US" altLang="ko-KR" sz="900" dirty="0"/>
              <a:t>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 = new Object(); 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account.owner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";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account.code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"111"; </a:t>
            </a:r>
            <a:r>
              <a:rPr lang="en-US" altLang="ko-KR" sz="900" dirty="0"/>
              <a:t>// </a:t>
            </a:r>
            <a:r>
              <a:rPr lang="ko-KR" altLang="en-US" sz="900" dirty="0"/>
              <a:t>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35000;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account.inquiry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inquiry;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account.deposit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deposit;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account.withdraw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withdraw;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915816" y="2708920"/>
            <a:ext cx="1656184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this.balance</a:t>
            </a:r>
            <a:r>
              <a:rPr lang="ko-KR" altLang="en-US" sz="1000" dirty="0" smtClean="0"/>
              <a:t>는 객체의 </a:t>
            </a:r>
            <a:endParaRPr lang="en-US" altLang="ko-KR" sz="1000" dirty="0" smtClean="0"/>
          </a:p>
          <a:p>
            <a:r>
              <a:rPr lang="en-US" altLang="ko-KR" sz="1000" dirty="0" smtClean="0"/>
              <a:t>balance </a:t>
            </a:r>
            <a:r>
              <a:rPr lang="ko-KR" altLang="en-US" sz="1000" dirty="0" err="1" smtClean="0"/>
              <a:t>프로퍼티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15" y="2060848"/>
            <a:ext cx="3026514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573" y="214579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7-10 </a:t>
            </a:r>
            <a:r>
              <a:rPr lang="ko-KR" altLang="en-US" dirty="0" err="1"/>
              <a:t>리터럴</a:t>
            </a:r>
            <a:r>
              <a:rPr lang="ko-KR" altLang="en-US" dirty="0"/>
              <a:t> 표기법으로 </a:t>
            </a:r>
            <a:r>
              <a:rPr lang="ko-KR" altLang="en-US" dirty="0" smtClean="0"/>
              <a:t>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12776"/>
            <a:ext cx="535357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head&gt;&lt;title</a:t>
            </a:r>
            <a:r>
              <a:rPr lang="en-US" altLang="ko-KR" sz="900" dirty="0" smtClean="0"/>
              <a:t>&gt;</a:t>
            </a:r>
            <a:r>
              <a:rPr lang="ko-KR" altLang="en-US" sz="900" dirty="0" err="1" smtClean="0"/>
              <a:t>리터럴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표기법으로 사용자 객체 </a:t>
            </a:r>
            <a:r>
              <a:rPr lang="ko-KR" altLang="en-US" sz="900" dirty="0" smtClean="0"/>
              <a:t>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= {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owner </a:t>
            </a:r>
            <a:r>
              <a:rPr lang="en-US" altLang="ko-KR" sz="900" b="1" dirty="0"/>
              <a:t>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80000"/>
            <a:r>
              <a:rPr lang="en-US" altLang="ko-KR" sz="900" b="1" dirty="0" smtClean="0"/>
              <a:t>	code </a:t>
            </a:r>
            <a:r>
              <a:rPr lang="en-US" altLang="ko-KR" sz="900" b="1" dirty="0"/>
              <a:t>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80000"/>
            <a:r>
              <a:rPr lang="en-US" altLang="ko-KR" sz="900" b="1" dirty="0" smtClean="0"/>
              <a:t>	balance </a:t>
            </a:r>
            <a:r>
              <a:rPr lang="en-US" altLang="ko-KR" sz="900" b="1" dirty="0"/>
              <a:t>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inquiry </a:t>
            </a:r>
            <a:r>
              <a:rPr lang="en-US" altLang="ko-KR" sz="900" b="1" dirty="0"/>
              <a:t>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deposit </a:t>
            </a:r>
            <a:r>
              <a:rPr lang="en-US" altLang="ko-KR" sz="900" b="1" dirty="0"/>
              <a:t>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withdraw </a:t>
            </a:r>
            <a:r>
              <a:rPr lang="en-US" altLang="ko-KR" sz="900" b="1" dirty="0"/>
              <a:t>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b="1" i="1" dirty="0" smtClean="0"/>
              <a:t>// </a:t>
            </a:r>
            <a:r>
              <a:rPr lang="en-US" altLang="ko-KR" sz="900" b="1" i="1" dirty="0"/>
              <a:t>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r>
              <a:rPr lang="en-US" altLang="ko-KR" sz="900" b="1" dirty="0" smtClean="0"/>
              <a:t>};</a:t>
            </a:r>
            <a:endParaRPr lang="en-US" altLang="ko-KR" sz="900" b="1" dirty="0"/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표기법으로 사용자 객체 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3089440" cy="27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현실 세계는 객체들의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TV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자신만의 고유한 구성 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</a:t>
            </a:r>
            <a:r>
              <a:rPr lang="en-US" altLang="ko-KR" dirty="0" smtClean="0"/>
              <a:t>&gt;</a:t>
            </a:r>
          </a:p>
          <a:p>
            <a:pPr lvl="2"/>
            <a:r>
              <a:rPr lang="en-US" altLang="ko-KR" dirty="0" err="1" smtClean="0"/>
              <a:t>사람</a:t>
            </a:r>
            <a:r>
              <a:rPr lang="en-US" altLang="ko-KR" dirty="0" smtClean="0"/>
              <a:t> 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 smtClean="0"/>
              <a:t>&gt;</a:t>
            </a:r>
          </a:p>
          <a:p>
            <a:pPr lvl="2"/>
            <a:r>
              <a:rPr lang="ko-KR" altLang="en-US" dirty="0"/>
              <a:t>은행 </a:t>
            </a:r>
            <a:r>
              <a:rPr lang="ko-KR" altLang="en-US" dirty="0" smtClean="0"/>
              <a:t>계좌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61048"/>
            <a:ext cx="5656230" cy="24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(property)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객체의 고유한 속성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account =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owner			:  "</a:t>
            </a:r>
            <a:r>
              <a:rPr lang="ko-KR" altLang="en-US" sz="1400" dirty="0" smtClean="0"/>
              <a:t>황기태</a:t>
            </a:r>
            <a:r>
              <a:rPr lang="en-US" altLang="ko-KR" sz="1400" dirty="0" smtClean="0"/>
              <a:t>",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code	 		:  "111",</a:t>
            </a:r>
          </a:p>
          <a:p>
            <a:pPr defTabSz="180000"/>
            <a:r>
              <a:rPr lang="en-US" altLang="ko-KR" sz="1400" dirty="0" smtClean="0"/>
              <a:t>	balance 		:  35000,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deposit 		:  function() { … },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withdraw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},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inquiry 	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959880" y="4577811"/>
            <a:ext cx="1066603" cy="38252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70839" y="5039255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9061" y="3280665"/>
            <a:ext cx="3312368" cy="2323601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5690" y="564011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객체 </a:t>
            </a:r>
            <a:r>
              <a:rPr lang="en-US" altLang="ko-KR" sz="1200" dirty="0" smtClean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13884" y="383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67" y="47690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메소</a:t>
            </a:r>
            <a:r>
              <a:rPr lang="ko-KR" altLang="en-US" sz="1200" dirty="0" err="1">
                <a:solidFill>
                  <a:srgbClr val="C00000"/>
                </a:solidFill>
              </a:rPr>
              <a:t>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624" y="3821380"/>
            <a:ext cx="78851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715622" y="4163060"/>
            <a:ext cx="788519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1716441" y="3479830"/>
            <a:ext cx="615574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474" y="383331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54473" y="417499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455291" y="3491766"/>
            <a:ext cx="787458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</a:t>
            </a:r>
            <a:r>
              <a:rPr lang="ko-KR" altLang="en-US" sz="1050" dirty="0" smtClean="0"/>
              <a:t>황기태</a:t>
            </a:r>
            <a:r>
              <a:rPr lang="en-US" altLang="ko-KR" sz="1050" dirty="0" smtClean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3143655" y="4563370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5433610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account </a:t>
            </a:r>
            <a:r>
              <a:rPr lang="ko-KR" altLang="en-US" sz="1200" dirty="0" smtClean="0"/>
              <a:t>객체를 만드는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5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자바스크립트는 객체 기반 언어</a:t>
            </a:r>
          </a:p>
          <a:p>
            <a:pPr lvl="1"/>
            <a:r>
              <a:rPr lang="ko-KR" altLang="en-US" dirty="0" smtClean="0"/>
              <a:t>자바스크립트는 객체 지향 언어 아님</a:t>
            </a:r>
            <a:endParaRPr lang="en-US" altLang="ko-KR" dirty="0" smtClean="0"/>
          </a:p>
          <a:p>
            <a:r>
              <a:rPr lang="ko-KR" altLang="en-US" dirty="0" smtClean="0"/>
              <a:t>자바스크립트 객체의 유형</a:t>
            </a:r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코어 객체</a:t>
            </a:r>
            <a:endParaRPr lang="en-US" altLang="ko-KR" dirty="0" smtClean="0"/>
          </a:p>
          <a:p>
            <a:pPr lvl="2"/>
            <a:r>
              <a:rPr lang="ko-KR" altLang="en-US" dirty="0"/>
              <a:t>자바스크립트 언어가 실행되는 어디서나 사용 가능한 </a:t>
            </a:r>
            <a:r>
              <a:rPr lang="ko-KR" altLang="en-US" dirty="0" smtClean="0"/>
              <a:t>기본 객체</a:t>
            </a:r>
            <a:endParaRPr lang="ko-KR" altLang="en-US" dirty="0"/>
          </a:p>
          <a:p>
            <a:pPr lvl="2"/>
            <a:r>
              <a:rPr lang="ko-KR" altLang="en-US" dirty="0"/>
              <a:t>기본 객체로 </a:t>
            </a:r>
            <a:r>
              <a:rPr lang="ko-KR" altLang="en-US" dirty="0" smtClean="0"/>
              <a:t>표준 </a:t>
            </a:r>
            <a:r>
              <a:rPr lang="ko-KR" altLang="en-US" dirty="0"/>
              <a:t>객체</a:t>
            </a:r>
          </a:p>
          <a:p>
            <a:pPr lvl="2"/>
            <a:r>
              <a:rPr lang="en-US" altLang="ko-KR" dirty="0" smtClean="0"/>
              <a:t>Array</a:t>
            </a:r>
            <a:r>
              <a:rPr lang="en-US" altLang="ko-KR" dirty="0"/>
              <a:t>, Date, String, Math </a:t>
            </a:r>
            <a:r>
              <a:rPr lang="ko-KR" altLang="en-US" dirty="0"/>
              <a:t>타입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 자바스크립트 코드에서 혹은 서버에서 사용 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HTML 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 작성된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객체화한 것들</a:t>
            </a:r>
            <a:endParaRPr lang="ko-KR" altLang="en-US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문서의 내용과 모양을 제어하기 </a:t>
            </a:r>
            <a:r>
              <a:rPr lang="ko-KR" altLang="en-US" dirty="0" smtClean="0"/>
              <a:t>위한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W3C</a:t>
            </a:r>
            <a:r>
              <a:rPr lang="ko-KR" altLang="en-US" dirty="0" smtClean="0"/>
              <a:t>의 표준 객체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자바스크립트로 브라우저를 제어하기 위해 제공되는 객체</a:t>
            </a:r>
            <a:endParaRPr lang="en-US" altLang="ko-KR" dirty="0" smtClean="0"/>
          </a:p>
          <a:p>
            <a:pPr lvl="2"/>
            <a:r>
              <a:rPr lang="en-US" altLang="ko-KR" dirty="0"/>
              <a:t>BOM(Brower Object Model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따르는 객체들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비표준</a:t>
            </a:r>
            <a:r>
              <a:rPr lang="ko-KR" altLang="en-US" dirty="0" smtClean="0"/>
              <a:t> 객체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6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코어 객체 종류</a:t>
            </a:r>
          </a:p>
          <a:p>
            <a:pPr lvl="1"/>
            <a:r>
              <a:rPr lang="en-US" altLang="ko-KR" dirty="0" smtClean="0"/>
              <a:t>Array, Date, String, Math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코어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객체가 생성되면 객체 내부에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r>
              <a:rPr lang="ko-KR" altLang="en-US" dirty="0"/>
              <a:t>존재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객체와 멤버 사이에 점</a:t>
            </a:r>
            <a:r>
              <a:rPr lang="en-US" altLang="ko-KR" dirty="0" smtClean="0"/>
              <a:t>(.)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84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msg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6622" y="5498648"/>
            <a:ext cx="7019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6513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360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today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Date();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toGMTString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today.toGMTString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+ </a:t>
            </a:r>
            <a:r>
              <a:rPr lang="en-US" altLang="ko-KR" sz="1400" dirty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String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mystr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String("</a:t>
            </a:r>
            <a:r>
              <a:rPr lang="ko-KR" altLang="en-US" sz="1400" b="1" dirty="0"/>
              <a:t>자바스크립트 공부하기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내용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길이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mystr.length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mystr.length</a:t>
            </a:r>
            <a:r>
              <a:rPr lang="en-US" altLang="ko-KR" sz="1400" dirty="0"/>
              <a:t>=10; // </a:t>
            </a:r>
            <a:r>
              <a:rPr lang="ko-KR" altLang="en-US" sz="1400" dirty="0"/>
              <a:t>이 문장은 오류이다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2924944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75720" y="4240646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메소드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21101" y="5517232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프로퍼티</a:t>
            </a:r>
            <a:r>
              <a:rPr lang="ko-KR" altLang="en-US" sz="1200" dirty="0" smtClean="0"/>
              <a:t> 읽기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1556792"/>
            <a:ext cx="3676824" cy="26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3608" y="3068960"/>
            <a:ext cx="6907152" cy="18002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배열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smtClean="0"/>
              <a:t>원소들을 </a:t>
            </a:r>
            <a:r>
              <a:rPr lang="ko-KR" altLang="en-US" dirty="0"/>
              <a:t>연속적으로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전체를 </a:t>
            </a:r>
            <a:r>
              <a:rPr lang="ko-KR" altLang="en-US" dirty="0"/>
              <a:t>하나의 단위로 다루는 데이터 구조</a:t>
            </a:r>
          </a:p>
          <a:p>
            <a:r>
              <a:rPr lang="ko-KR" altLang="en-US" dirty="0" smtClean="0"/>
              <a:t>배열 생성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시작하는 </a:t>
            </a:r>
            <a:r>
              <a:rPr lang="ko-KR" altLang="en-US" dirty="0" smtClean="0"/>
              <a:t>인덱스를 이용하여 </a:t>
            </a:r>
            <a:r>
              <a:rPr lang="ko-KR" altLang="en-US" dirty="0"/>
              <a:t>배열의 각 </a:t>
            </a:r>
            <a:r>
              <a:rPr lang="ko-KR" altLang="en-US" dirty="0" smtClean="0"/>
              <a:t>원소 접근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3145322"/>
            <a:ext cx="4001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</a:t>
            </a:r>
            <a:r>
              <a:rPr lang="en-US" altLang="ko-KR" sz="1600" dirty="0" smtClean="0"/>
              <a:t>“New York”, “Paris”];</a:t>
            </a:r>
            <a:endParaRPr lang="en-US" altLang="ko-KR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920"/>
              </p:ext>
            </p:extLst>
          </p:nvPr>
        </p:nvGraphicFramePr>
        <p:xfrm>
          <a:off x="2165319" y="3613175"/>
          <a:ext cx="1163360" cy="9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60"/>
              </a:tblGrid>
              <a:tr h="326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“Seoul”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15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“New York”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“Paris”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56471" y="358638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286845" y="3646724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845" y="3939575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86845" y="4254029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1481" y="3150944"/>
            <a:ext cx="2464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 smtClean="0"/>
              <a:t>n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[4, 5, -2, 28, 33];</a:t>
            </a: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5473102" y="358555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5714112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9553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0620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7395"/>
              </p:ext>
            </p:extLst>
          </p:nvPr>
        </p:nvGraphicFramePr>
        <p:xfrm>
          <a:off x="5766771" y="3600239"/>
          <a:ext cx="206097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0"/>
                <a:gridCol w="446509"/>
                <a:gridCol w="360041"/>
                <a:gridCol w="432048"/>
                <a:gridCol w="504056"/>
              </a:tblGrid>
              <a:tr h="27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00108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4909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25238" y="5805512"/>
            <a:ext cx="652552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cities[0];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cities[1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“Gainesville”;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0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만드는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</a:p>
          <a:p>
            <a:pPr lvl="1"/>
            <a:r>
              <a:rPr lang="en-US" altLang="ko-KR" dirty="0" smtClean="0"/>
              <a:t>Array </a:t>
            </a:r>
            <a:r>
              <a:rPr lang="ko-KR" altLang="en-US" dirty="0" smtClean="0"/>
              <a:t>객체로 배열 만들기</a:t>
            </a:r>
            <a:endParaRPr lang="en-US" altLang="ko-KR" dirty="0" smtClean="0"/>
          </a:p>
          <a:p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[] </a:t>
            </a:r>
            <a:r>
              <a:rPr lang="ko-KR" altLang="en-US" dirty="0"/>
              <a:t>안에는 </a:t>
            </a:r>
            <a:r>
              <a:rPr lang="ko-KR" altLang="en-US" dirty="0" smtClean="0"/>
              <a:t>원소들의 </a:t>
            </a:r>
            <a:r>
              <a:rPr lang="ko-KR" altLang="en-US" dirty="0"/>
              <a:t>초기 </a:t>
            </a:r>
            <a:r>
              <a:rPr lang="ko-KR" altLang="en-US" dirty="0" smtClean="0"/>
              <a:t>값 나열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배열 크기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배열의 크기는 </a:t>
            </a:r>
            <a:r>
              <a:rPr lang="ko-KR" altLang="en-US" dirty="0"/>
              <a:t>고정되지 않고</a:t>
            </a:r>
            <a:r>
              <a:rPr lang="en-US" altLang="ko-KR" dirty="0"/>
              <a:t>, </a:t>
            </a:r>
            <a:r>
              <a:rPr lang="ko-KR" altLang="en-US" dirty="0" smtClean="0"/>
              <a:t>마지막 원소 추가 시 늘어남</a:t>
            </a:r>
            <a:endParaRPr lang="en-US" altLang="ko-KR" dirty="0" smtClean="0"/>
          </a:p>
          <a:p>
            <a:pPr lvl="2" fontAlgn="base"/>
            <a:endParaRPr lang="en-US" altLang="ko-KR" dirty="0"/>
          </a:p>
          <a:p>
            <a:pPr lvl="2" fontAlgn="base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342900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[“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941168"/>
            <a:ext cx="5958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63688" y="5661248"/>
            <a:ext cx="59584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33;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인덱스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배열의 영역을 벗어났음</a:t>
            </a:r>
          </a:p>
        </p:txBody>
      </p:sp>
    </p:spTree>
    <p:extLst>
      <p:ext uri="{BB962C8B-B14F-4D97-AF65-F5344CB8AC3E}">
        <p14:creationId xmlns:p14="http://schemas.microsoft.com/office/powerpoint/2010/main" val="4012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18258</TotalTime>
  <Words>1712</Words>
  <Application>Microsoft Office PowerPoint</Application>
  <PresentationFormat>화면 슬라이드 쇼(4:3)</PresentationFormat>
  <Paragraphs>606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예제 7-9 new Object()로 계좌를 표현하는 account 객체 만들기</vt:lpstr>
      <vt:lpstr>예제 7-10 리터럴 표기법으로 계좌를 표현하는 account 객체 만들기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587</cp:revision>
  <dcterms:created xsi:type="dcterms:W3CDTF">2011-08-27T14:53:28Z</dcterms:created>
  <dcterms:modified xsi:type="dcterms:W3CDTF">2017-01-13T03:30:47Z</dcterms:modified>
</cp:coreProperties>
</file>